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1309350" cx="20104100"/>
  <p:notesSz cx="20104100" cy="11309350"/>
  <p:embeddedFontLst>
    <p:embeddedFont>
      <p:font typeface="Robo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Roboto Mon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34" roundtripDataSignature="AMtx7miwfDLYwEKLDUQoc8cfzVFB/rVj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.fntdata"/><Relationship Id="rId30" Type="http://schemas.openxmlformats.org/officeDocument/2006/relationships/font" Target="fonts/RobotoMono-regular.fntdata"/><Relationship Id="rId11" Type="http://schemas.openxmlformats.org/officeDocument/2006/relationships/slide" Target="slides/slide6.xml"/><Relationship Id="rId33" Type="http://schemas.openxmlformats.org/officeDocument/2006/relationships/font" Target="fonts/RobotoMon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Mon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" name="Google Shape;45;p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d4d024b34_12_3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6" name="Google Shape;116;g3ad4d024b34_12_3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d4d024b34_12_4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g3ad4d024b34_12_4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d4d024b34_12_5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g3ad4d024b34_12_5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d4d024b34_12_6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g3ad4d024b34_12_6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d4d024b34_12_6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3ad4d024b34_12_6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12aa4b82b_0_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g3912aa4b82b_0_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4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d4d024b34_12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3ad4d024b34_12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ad4d024b34_12_7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" name="Google Shape;61;g3ad4d024b34_12_78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d4d024b34_12_1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g3ad4d024b34_12_1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d4d024b34_0_1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" name="Google Shape;79;g3ad4d024b34_0_1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912aa4b82b_0_1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g3912aa4b82b_0_16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aab5e26f3d_0_6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g3aab5e26f3d_0_6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d4d024b34_9_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ad4d024b34_9_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d4d024b34_9_2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ad4d024b34_9_2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927456" y="6204754"/>
            <a:ext cx="2063114" cy="70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50">
                <a:solidFill>
                  <a:srgbClr val="DF3D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566375" y="132952"/>
            <a:ext cx="2290139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7"/>
          <p:cNvSpPr txBox="1"/>
          <p:nvPr>
            <p:ph type="title"/>
          </p:nvPr>
        </p:nvSpPr>
        <p:spPr>
          <a:xfrm>
            <a:off x="927456" y="6204754"/>
            <a:ext cx="2063114" cy="70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50">
                <a:solidFill>
                  <a:srgbClr val="DF3D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50">
                <a:solidFill>
                  <a:srgbClr val="DF3D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927456" y="6204754"/>
            <a:ext cx="2063114" cy="70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50">
                <a:solidFill>
                  <a:srgbClr val="DF3D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20081388" cy="112835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5"/>
          <p:cNvSpPr/>
          <p:nvPr/>
        </p:nvSpPr>
        <p:spPr>
          <a:xfrm>
            <a:off x="771662" y="6002717"/>
            <a:ext cx="7084059" cy="1283970"/>
          </a:xfrm>
          <a:custGeom>
            <a:rect b="b" l="l" r="r" t="t"/>
            <a:pathLst>
              <a:path extrusionOk="0" h="1283970" w="7084059">
                <a:moveTo>
                  <a:pt x="6865948" y="0"/>
                </a:moveTo>
                <a:lnTo>
                  <a:pt x="217783" y="0"/>
                </a:lnTo>
                <a:lnTo>
                  <a:pt x="168101" y="5794"/>
                </a:lnTo>
                <a:lnTo>
                  <a:pt x="122360" y="22278"/>
                </a:lnTo>
                <a:lnTo>
                  <a:pt x="81909" y="48102"/>
                </a:lnTo>
                <a:lnTo>
                  <a:pt x="48098" y="81915"/>
                </a:lnTo>
                <a:lnTo>
                  <a:pt x="22276" y="122368"/>
                </a:lnTo>
                <a:lnTo>
                  <a:pt x="5794" y="168111"/>
                </a:lnTo>
                <a:lnTo>
                  <a:pt x="0" y="217794"/>
                </a:lnTo>
                <a:lnTo>
                  <a:pt x="0" y="1065642"/>
                </a:lnTo>
                <a:lnTo>
                  <a:pt x="5794" y="1115325"/>
                </a:lnTo>
                <a:lnTo>
                  <a:pt x="22276" y="1161066"/>
                </a:lnTo>
                <a:lnTo>
                  <a:pt x="48098" y="1201517"/>
                </a:lnTo>
                <a:lnTo>
                  <a:pt x="81909" y="1235328"/>
                </a:lnTo>
                <a:lnTo>
                  <a:pt x="122360" y="1261150"/>
                </a:lnTo>
                <a:lnTo>
                  <a:pt x="168101" y="1277632"/>
                </a:lnTo>
                <a:lnTo>
                  <a:pt x="217783" y="1283426"/>
                </a:lnTo>
                <a:lnTo>
                  <a:pt x="6865948" y="1283426"/>
                </a:lnTo>
                <a:lnTo>
                  <a:pt x="6915630" y="1277632"/>
                </a:lnTo>
                <a:lnTo>
                  <a:pt x="6961371" y="1261150"/>
                </a:lnTo>
                <a:lnTo>
                  <a:pt x="7001822" y="1235328"/>
                </a:lnTo>
                <a:lnTo>
                  <a:pt x="7035633" y="1201517"/>
                </a:lnTo>
                <a:lnTo>
                  <a:pt x="7061455" y="1161066"/>
                </a:lnTo>
                <a:lnTo>
                  <a:pt x="7077937" y="1115325"/>
                </a:lnTo>
                <a:lnTo>
                  <a:pt x="7083731" y="1065642"/>
                </a:lnTo>
                <a:lnTo>
                  <a:pt x="7083731" y="217794"/>
                </a:lnTo>
                <a:lnTo>
                  <a:pt x="7077937" y="168111"/>
                </a:lnTo>
                <a:lnTo>
                  <a:pt x="7061455" y="122368"/>
                </a:lnTo>
                <a:lnTo>
                  <a:pt x="7035633" y="81915"/>
                </a:lnTo>
                <a:lnTo>
                  <a:pt x="7001822" y="48102"/>
                </a:lnTo>
                <a:lnTo>
                  <a:pt x="6961371" y="22278"/>
                </a:lnTo>
                <a:lnTo>
                  <a:pt x="6915630" y="5794"/>
                </a:lnTo>
                <a:lnTo>
                  <a:pt x="68659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5"/>
          <p:cNvSpPr txBox="1"/>
          <p:nvPr>
            <p:ph type="title"/>
          </p:nvPr>
        </p:nvSpPr>
        <p:spPr>
          <a:xfrm>
            <a:off x="927456" y="6204754"/>
            <a:ext cx="2063114" cy="704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450" u="none" cap="none" strike="noStrike">
                <a:solidFill>
                  <a:srgbClr val="DF3D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" type="body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://project-requirements.md" TargetMode="External"/><Relationship Id="rId5" Type="http://schemas.openxmlformats.org/officeDocument/2006/relationships/hyperlink" Target="https://docs.google.com/document/d/1tw57Xi5CK4NZyCt-b5gRyhNBkwzyTzp0271k3H16Z4o/edit?usp=share_link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hyperlink" Target="http://project-requirements.m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/>
          <p:nvPr/>
        </p:nvSpPr>
        <p:spPr>
          <a:xfrm>
            <a:off x="710825" y="5953075"/>
            <a:ext cx="11436000" cy="1340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 txBox="1"/>
          <p:nvPr>
            <p:ph type="title"/>
          </p:nvPr>
        </p:nvSpPr>
        <p:spPr>
          <a:xfrm>
            <a:off x="883900" y="5931925"/>
            <a:ext cx="11593200" cy="13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IA-POWERED CLEAN </a:t>
            </a:r>
            <a:r>
              <a:rPr lang="en-US"/>
              <a:t>ARCHITECTURE DEVELOPMENT</a:t>
            </a:r>
            <a:endParaRPr/>
          </a:p>
        </p:txBody>
      </p:sp>
      <p:sp>
        <p:nvSpPr>
          <p:cNvPr id="49" name="Google Shape;49;p1"/>
          <p:cNvSpPr txBox="1"/>
          <p:nvPr/>
        </p:nvSpPr>
        <p:spPr>
          <a:xfrm>
            <a:off x="931250" y="7465450"/>
            <a:ext cx="9004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-US" sz="33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Amazon Q como protagonista del desarrollo</a:t>
            </a:r>
            <a:endParaRPr b="0" i="0" sz="33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3ad4d024b34_12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ad4d024b34_12_38"/>
          <p:cNvSpPr txBox="1"/>
          <p:nvPr/>
        </p:nvSpPr>
        <p:spPr>
          <a:xfrm>
            <a:off x="795524" y="865125"/>
            <a:ext cx="144114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Generación</a:t>
            </a: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 de contexto - General</a:t>
            </a:r>
            <a:endParaRPr b="1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g3ad4d024b34_12_38"/>
          <p:cNvSpPr txBox="1"/>
          <p:nvPr/>
        </p:nvSpPr>
        <p:spPr>
          <a:xfrm>
            <a:off x="952800" y="2547700"/>
            <a:ext cx="15679800" cy="4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alibri"/>
                <a:ea typeface="Calibri"/>
                <a:cs typeface="Calibri"/>
                <a:sym typeface="Calibri"/>
              </a:rPr>
              <a:t>docs/</a:t>
            </a:r>
            <a:r>
              <a:rPr b="1" lang="en-US" sz="3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project-requirements.md</a:t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https://docs.google.com/document/d/1tw57Xi5CK4NZyCt-b5gRyhNBkwzyTzp0271k3H16Z4o/edit?usp=share_link</a:t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3ad4d024b34_12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3ad4d024b34_12_48"/>
          <p:cNvSpPr txBox="1"/>
          <p:nvPr/>
        </p:nvSpPr>
        <p:spPr>
          <a:xfrm>
            <a:off x="795524" y="865125"/>
            <a:ext cx="144114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PROMPT - definir proyecto</a:t>
            </a:r>
            <a:endParaRPr b="1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g3ad4d024b34_12_48"/>
          <p:cNvSpPr txBox="1"/>
          <p:nvPr/>
        </p:nvSpPr>
        <p:spPr>
          <a:xfrm>
            <a:off x="795525" y="1763925"/>
            <a:ext cx="15679800" cy="86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Rol solicitado:</a:t>
            </a:r>
            <a:br>
              <a:rPr b="1"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Actúa como un </a:t>
            </a:r>
            <a:r>
              <a:rPr b="1" lang="en-US" sz="1500">
                <a:solidFill>
                  <a:schemeClr val="dk1"/>
                </a:solidFill>
              </a:rPr>
              <a:t>arquitecto de software senior</a:t>
            </a:r>
            <a:r>
              <a:rPr lang="en-US" sz="1500">
                <a:solidFill>
                  <a:schemeClr val="dk1"/>
                </a:solidFill>
              </a:rPr>
              <a:t> especializado en ecosistemas Java modernos, diseño de arquitecturas limpias y decisión tecnológica orientada a la productividad.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Contexto del proyecto:</a:t>
            </a:r>
            <a:br>
              <a:rPr b="1"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Necesito definir la mejor manera de abordar el proyecto descrito en el archivo </a:t>
            </a:r>
            <a:r>
              <a:rPr lang="en-US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docs/project-requirements.md</a:t>
            </a:r>
            <a:r>
              <a:rPr lang="en-US" sz="1500">
                <a:solidFill>
                  <a:schemeClr val="dk1"/>
                </a:solidFill>
              </a:rPr>
              <a:t>. El objetivo es obtener una visión clara, precisa y eficiente sobre cómo estructurar este desarrollo desde cero, sin sobre-ingeniería innecesaria.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Dominio tecnológico (obligatorio):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Java 21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Spring Boot 3.2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PostgreSQL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Enfoque pragmático:</a:t>
            </a:r>
            <a:br>
              <a:rPr b="1"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Evita patrones o estructuras innecesarias: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✔️ Prioriza lo simple, mantenible y fácilmente desplegable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✔️ Propón solo lo que aporte valor inmediato al proyecto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Expectativa del output:</a:t>
            </a:r>
            <a:br>
              <a:rPr b="1"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Quiero un </a:t>
            </a:r>
            <a:r>
              <a:rPr b="1" lang="en-US" sz="1500">
                <a:solidFill>
                  <a:schemeClr val="dk1"/>
                </a:solidFill>
              </a:rPr>
              <a:t>brainstorming técnico estructurado</a:t>
            </a:r>
            <a:r>
              <a:rPr lang="en-US" sz="1500">
                <a:solidFill>
                  <a:schemeClr val="dk1"/>
                </a:solidFill>
              </a:rPr>
              <a:t>, que incluya: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Módulos y componentes principales del sistema</a:t>
            </a:r>
            <a:r>
              <a:rPr lang="en-US" sz="1500">
                <a:solidFill>
                  <a:schemeClr val="dk1"/>
                </a:solidFill>
              </a:rPr>
              <a:t> (explica por qué).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Arquitectura recomendada</a:t>
            </a:r>
            <a:r>
              <a:rPr lang="en-US" sz="1500">
                <a:solidFill>
                  <a:schemeClr val="dk1"/>
                </a:solidFill>
              </a:rPr>
              <a:t> (monolito modular vs. microservicios, etc.) y justificación.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Estructura del proyecto en Spring Boot 3.2</a:t>
            </a:r>
            <a:r>
              <a:rPr lang="en-US" sz="1500">
                <a:solidFill>
                  <a:schemeClr val="dk1"/>
                </a:solidFill>
              </a:rPr>
              <a:t> con enfoque realista.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Diseño del dominio</a:t>
            </a:r>
            <a:r>
              <a:rPr lang="en-US" sz="1500">
                <a:solidFill>
                  <a:schemeClr val="dk1"/>
                </a:solidFill>
              </a:rPr>
              <a:t> (agregado, entidades, DTOs, sin capas innecesarias).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Estrategia de persistencia</a:t>
            </a:r>
            <a:r>
              <a:rPr lang="en-US" sz="1500">
                <a:solidFill>
                  <a:schemeClr val="dk1"/>
                </a:solidFill>
              </a:rPr>
              <a:t> con PostgreSQL, incluyendo migraciones (Flyway/Liquibase).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Conectores o integraciones externas</a:t>
            </a:r>
            <a:r>
              <a:rPr lang="en-US" sz="1500">
                <a:solidFill>
                  <a:schemeClr val="dk1"/>
                </a:solidFill>
              </a:rPr>
              <a:t> si aplica.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Buenas prácticas</a:t>
            </a:r>
            <a:r>
              <a:rPr lang="en-US" sz="1500">
                <a:solidFill>
                  <a:schemeClr val="dk1"/>
                </a:solidFill>
              </a:rPr>
              <a:t> alineadas con Java 21, Spring Boot moderno y deployment eficiente.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-US" sz="1500">
                <a:solidFill>
                  <a:schemeClr val="dk1"/>
                </a:solidFill>
              </a:rPr>
              <a:t>Sugerencias de herramientas de IaC</a:t>
            </a:r>
            <a:r>
              <a:rPr lang="en-US" sz="1500">
                <a:solidFill>
                  <a:schemeClr val="dk1"/>
                </a:solidFill>
              </a:rPr>
              <a:t> y orquestación si aportan valor real.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Regla importante:</a:t>
            </a:r>
            <a:br>
              <a:rPr b="1" lang="en-US" sz="1500">
                <a:solidFill>
                  <a:schemeClr val="dk1"/>
                </a:solidFill>
              </a:rPr>
            </a:br>
            <a:r>
              <a:rPr lang="en-US" sz="1500">
                <a:solidFill>
                  <a:schemeClr val="dk1"/>
                </a:solidFill>
              </a:rPr>
              <a:t>➡️ </a:t>
            </a:r>
            <a:r>
              <a:rPr b="1" lang="en-US" sz="1500">
                <a:solidFill>
                  <a:schemeClr val="dk1"/>
                </a:solidFill>
              </a:rPr>
              <a:t>No construyas nada todavía. Solo estamos en fase de ideación y brainstorming técnico.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g3ad4d024b34_12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3ad4d024b34_12_56"/>
          <p:cNvSpPr txBox="1"/>
          <p:nvPr/>
        </p:nvSpPr>
        <p:spPr>
          <a:xfrm>
            <a:off x="795524" y="865125"/>
            <a:ext cx="144114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Generación de contexto- </a:t>
            </a:r>
            <a:endParaRPr b="1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g3ad4d024b34_12_56"/>
          <p:cNvSpPr txBox="1"/>
          <p:nvPr/>
        </p:nvSpPr>
        <p:spPr>
          <a:xfrm>
            <a:off x="952800" y="2547700"/>
            <a:ext cx="15679800" cy="4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alibri"/>
                <a:ea typeface="Calibri"/>
                <a:cs typeface="Calibri"/>
                <a:sym typeface="Calibri"/>
              </a:rPr>
              <a:t>docs/project-propose</a:t>
            </a:r>
            <a:r>
              <a:rPr b="1" lang="en-US" sz="3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.md</a:t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3ad4d024b34_12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3ad4d024b34_12_62"/>
          <p:cNvSpPr txBox="1"/>
          <p:nvPr/>
        </p:nvSpPr>
        <p:spPr>
          <a:xfrm>
            <a:off x="795524" y="865125"/>
            <a:ext cx="144114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Generación de contexto- Diagrama</a:t>
            </a:r>
            <a:endParaRPr b="1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g3ad4d024b34_12_62"/>
          <p:cNvSpPr txBox="1"/>
          <p:nvPr/>
        </p:nvSpPr>
        <p:spPr>
          <a:xfrm>
            <a:off x="952800" y="2547700"/>
            <a:ext cx="15679800" cy="4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# Prompt para Generación de Diagramas de Arquitectura AWS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	⁠Utilizando la tool de AWS Diagram, crea un diagrama de arquitectura con las siguientes especificaciones (grábalo dentro de la carpeta /docs):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## Requisitos de Diseño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### Direccionalidad y Flujo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•⁠  ⁠*Dirección*: Flujo de datos de izquierda a derecha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•⁠  ⁠*Estilo de Líneas*: Solo líneas ortogonales/rectas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•⁠  ⁠*Espaciado*: Espaciado adecuado entre componentes para evitar desbordamiento de etiquetas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•⁠  ⁠*Inicio*: Comenzar con un ícono de usuario iniciando la solicitud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### Requisitos de Íconos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•⁠  ⁠*Consistencia*: Aplicar tamaño y estilo uniforme de íconos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•⁠  ⁠*Reconocimiento*: Usar íconos estándar de servicios AWS para identificación inmediata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•⁠  ⁠*Colores*: Usar colores y estilos consistentes de servicios AWS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## Pautas de Etiquetado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### Incluir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•⁠  ⁠*Nombres de Servicios*: Solo nombres claros de servicios AWS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•⁠  ⁠*Posicionamiento*: Agregar contexto funcional dentro de la arquitectura (ejemplo: "Lógica de Negocio", "Almacenamiento de Datos")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### Excluir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•⁠  ⁠Nombres de endpoints de API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•⁠  ⁠Nombres de tablas de base de datos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•⁠  ⁠Detalles técnicos de implementación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## Estándares de Formato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•⁠  ⁠Mantener jerarquía visual adecuada con agrupación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•⁠  ⁠Asegurar espacio en blanco adecuado para legibilidad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•⁠  ⁠Aplicar convenciones estándar de diagramas de arquitectura AWS Well-Architected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## Estructura de Ejemplo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Usuario (iniciando solicitud)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  ↓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CloudFront (Entrega de Contenido)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  ↓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API Gateway (Enrutamiento de Solicitudes)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  ↓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┌─────────────────────────────────────┐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│  Funciones Lambda (Lógica de Negocio) │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│  - ProcessOrder                       │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│  - ValidatePayment                    │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│  - SendNotification                   │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└─────────────────────────────────────┘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  ↓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DynamoDB (Almacenamiento de Datos)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## Instrucciones de Uso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1.⁠ ⁠*Describe tu arquitectura de sistema* o proporciona detalles de componentes AWS a incluir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2.⁠ ⁠*Especifica cualquier servicio AWS particular* a destacar o enfatizar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3.⁠ ⁠*Menciona si ciertos componentes deben ser agrupados* (VPC, subnets, security groups, etc.)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4.⁠ ⁠*Indica flujos especiales* (asíncronos, paralelos, condicionales)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5.⁠ ⁠El diagrama seguirá automáticamente los *estándares visuales de AWS Well-Architected Framework*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3ad4d024b34_12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3ad4d024b34_12_69"/>
          <p:cNvSpPr txBox="1"/>
          <p:nvPr/>
        </p:nvSpPr>
        <p:spPr>
          <a:xfrm>
            <a:off x="795524" y="865125"/>
            <a:ext cx="144114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Generación de contexto- Arquitecto</a:t>
            </a:r>
            <a:endParaRPr b="1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g3ad4d024b34_12_69"/>
          <p:cNvSpPr txBox="1"/>
          <p:nvPr/>
        </p:nvSpPr>
        <p:spPr>
          <a:xfrm>
            <a:off x="952800" y="2547700"/>
            <a:ext cx="15679800" cy="4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latin typeface="Calibri"/>
                <a:ea typeface="Calibri"/>
                <a:cs typeface="Calibri"/>
                <a:sym typeface="Calibri"/>
              </a:rPr>
              <a:t>docs/diagrama-arquitectura.png</a:t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3912aa4b82b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3912aa4b82b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3912aa4b82b_0_3"/>
          <p:cNvSpPr txBox="1"/>
          <p:nvPr/>
        </p:nvSpPr>
        <p:spPr>
          <a:xfrm>
            <a:off x="884150" y="776500"/>
            <a:ext cx="114540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</a:rPr>
              <a:t>ARQUITECTURA CONVERSACIONAL CON IA</a:t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Diseñar arquitectura completa Sistema Ticketero mediante conversación iterativa con Amazon Q&#10;&#10;De Arquitectura Tradicional a Architecture-as-Conversation:&#10;Diseño TradicionalArchitecture-as-ConversationArquitecto diseña en pizarra díasConversación iterativa minutosDiagramas manuales VisioDiagramas automáticos Mermaid/PlantUMLDocumentación post-factoDocumentación generada real-timeUna propuesta monolíticaMúltiples opciones con trade-offsOptimización post-mortemOptimización proactiva iterativa&#10;Objetivo Sesión: A partir de los requerimientos funcionales del documento, iterar con Amazon Q para obtener la mejor arquitectura AWS para el Sistema Ticketero, con diagramas, análisis de costos y trade-offs.&#10;Principio: La arquitectura emerge del diálogo estructurado, no del diseño monolítico inicial." id="156" name="Google Shape;156;g3912aa4b82b_0_3"/>
          <p:cNvPicPr preferRelativeResize="0"/>
          <p:nvPr/>
        </p:nvPicPr>
        <p:blipFill rotWithShape="1">
          <a:blip r:embed="rId5">
            <a:alphaModFix/>
          </a:blip>
          <a:srcRect b="0" l="2529" r="3077" t="14544"/>
          <a:stretch/>
        </p:blipFill>
        <p:spPr>
          <a:xfrm>
            <a:off x="1033900" y="1863375"/>
            <a:ext cx="18036300" cy="90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"/>
          <p:cNvSpPr txBox="1"/>
          <p:nvPr>
            <p:ph type="title"/>
          </p:nvPr>
        </p:nvSpPr>
        <p:spPr>
          <a:xfrm>
            <a:off x="1231297" y="6268050"/>
            <a:ext cx="2995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¡Gracias!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g3ad4d024b34_1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g3ad4d024b34_1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g3ad4d024b34_12_0"/>
          <p:cNvSpPr txBox="1"/>
          <p:nvPr/>
        </p:nvSpPr>
        <p:spPr>
          <a:xfrm>
            <a:off x="884150" y="776500"/>
            <a:ext cx="148428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</a:rPr>
              <a:t>Ingeniera de prompts…se ve algo asi..</a:t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" name="Google Shape;57;g3ad4d024b34_1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0175" y="1863376"/>
            <a:ext cx="7117900" cy="89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3ad4d024b34_12_0"/>
          <p:cNvSpPr txBox="1"/>
          <p:nvPr/>
        </p:nvSpPr>
        <p:spPr>
          <a:xfrm>
            <a:off x="9217350" y="2713425"/>
            <a:ext cx="9755700" cy="6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F141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rgbClr val="0F141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"Catholic Pope Francis wearing Balenciaga puffy jacket in drill rap music video, throwing up gang signs with hands, taken using a Canon EOS R camera with a 50mm f/1.8 lens, f/2.2 aperture, shutter speed 1/200s, ISO 100 and natural light, Full Body, Hyper Realistic Photography, Cinematic, Cinema, Hyperdetail, UHD, Color Correction, hdr, color grading, hyper realistic CG animation --ar 4:5 --upbeta --q 2 --v 5"</a:t>
            </a:r>
            <a:endParaRPr sz="3300">
              <a:solidFill>
                <a:srgbClr val="0F141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g3ad4d024b34_12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3ad4d024b34_12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3ad4d024b34_12_78"/>
          <p:cNvSpPr txBox="1"/>
          <p:nvPr/>
        </p:nvSpPr>
        <p:spPr>
          <a:xfrm>
            <a:off x="884150" y="776500"/>
            <a:ext cx="148428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</a:rPr>
              <a:t>Calentamiento</a:t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" name="Google Shape;66;g3ad4d024b34_12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0175" y="1863376"/>
            <a:ext cx="7117900" cy="89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3ad4d024b34_12_78"/>
          <p:cNvSpPr txBox="1"/>
          <p:nvPr/>
        </p:nvSpPr>
        <p:spPr>
          <a:xfrm>
            <a:off x="9217350" y="2713425"/>
            <a:ext cx="9755700" cy="88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8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AutoNum type="arabicPeriod"/>
            </a:pPr>
            <a:r>
              <a:rPr b="1" lang="en-US" sz="4100">
                <a:solidFill>
                  <a:schemeClr val="dk1"/>
                </a:solidFill>
              </a:rPr>
              <a:t>Dar lila</a:t>
            </a:r>
            <a:endParaRPr b="1" sz="4100">
              <a:solidFill>
                <a:schemeClr val="dk1"/>
              </a:solidFill>
            </a:endParaRPr>
          </a:p>
          <a:p>
            <a:pPr indent="-488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AutoNum type="arabicPeriod"/>
            </a:pPr>
            <a:r>
              <a:rPr b="1" lang="en-US" sz="4100">
                <a:solidFill>
                  <a:schemeClr val="dk1"/>
                </a:solidFill>
              </a:rPr>
              <a:t>Barca</a:t>
            </a:r>
            <a:endParaRPr b="1" sz="4100">
              <a:solidFill>
                <a:schemeClr val="dk1"/>
              </a:solidFill>
            </a:endParaRPr>
          </a:p>
          <a:p>
            <a:pPr indent="-488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AutoNum type="arabicPeriod"/>
            </a:pPr>
            <a:r>
              <a:rPr b="1" lang="en-US" sz="4100">
                <a:solidFill>
                  <a:schemeClr val="dk1"/>
                </a:solidFill>
              </a:rPr>
              <a:t>Cortas</a:t>
            </a:r>
            <a:endParaRPr b="1" sz="4100">
              <a:solidFill>
                <a:schemeClr val="dk1"/>
              </a:solidFill>
            </a:endParaRPr>
          </a:p>
          <a:p>
            <a:pPr indent="-488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AutoNum type="arabicPeriod"/>
            </a:pPr>
            <a:r>
              <a:rPr b="1" lang="en-US" sz="4100">
                <a:solidFill>
                  <a:schemeClr val="dk1"/>
                </a:solidFill>
              </a:rPr>
              <a:t>Encojo</a:t>
            </a:r>
            <a:endParaRPr b="1" sz="4100">
              <a:solidFill>
                <a:schemeClr val="dk1"/>
              </a:solidFill>
            </a:endParaRPr>
          </a:p>
          <a:p>
            <a:pPr indent="-488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AutoNum type="arabicPeriod"/>
            </a:pPr>
            <a:r>
              <a:rPr b="1" lang="en-US" sz="4100">
                <a:solidFill>
                  <a:schemeClr val="dk1"/>
                </a:solidFill>
              </a:rPr>
              <a:t>Curable</a:t>
            </a:r>
            <a:endParaRPr b="1" sz="4100">
              <a:solidFill>
                <a:schemeClr val="dk1"/>
              </a:solidFill>
            </a:endParaRPr>
          </a:p>
          <a:p>
            <a:pPr indent="-488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AutoNum type="arabicPeriod"/>
            </a:pPr>
            <a:r>
              <a:rPr b="1" lang="en-US" sz="4100">
                <a:solidFill>
                  <a:schemeClr val="dk1"/>
                </a:solidFill>
              </a:rPr>
              <a:t>Raja escoba</a:t>
            </a:r>
            <a:endParaRPr b="1" sz="4100">
              <a:solidFill>
                <a:schemeClr val="dk1"/>
              </a:solidFill>
            </a:endParaRPr>
          </a:p>
          <a:p>
            <a:pPr indent="-488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AutoNum type="arabicPeriod"/>
            </a:pPr>
            <a:r>
              <a:rPr b="1" lang="en-US" sz="4100">
                <a:solidFill>
                  <a:schemeClr val="dk1"/>
                </a:solidFill>
              </a:rPr>
              <a:t>Libere</a:t>
            </a:r>
            <a:endParaRPr b="1" sz="4100">
              <a:solidFill>
                <a:schemeClr val="dk1"/>
              </a:solidFill>
            </a:endParaRPr>
          </a:p>
          <a:p>
            <a:pPr indent="-488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AutoNum type="arabicPeriod"/>
            </a:pPr>
            <a:r>
              <a:rPr b="1" lang="en-US" sz="4100">
                <a:solidFill>
                  <a:schemeClr val="dk1"/>
                </a:solidFill>
              </a:rPr>
              <a:t>Pariamos</a:t>
            </a:r>
            <a:endParaRPr b="1" sz="4100">
              <a:solidFill>
                <a:schemeClr val="dk1"/>
              </a:solidFill>
            </a:endParaRPr>
          </a:p>
          <a:p>
            <a:pPr indent="-488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AutoNum type="arabicPeriod"/>
            </a:pPr>
            <a:r>
              <a:rPr b="1" lang="en-US" sz="4100">
                <a:solidFill>
                  <a:schemeClr val="dk1"/>
                </a:solidFill>
              </a:rPr>
              <a:t>Rutina</a:t>
            </a:r>
            <a:endParaRPr b="1" sz="4100">
              <a:solidFill>
                <a:schemeClr val="dk1"/>
              </a:solidFill>
            </a:endParaRPr>
          </a:p>
          <a:p>
            <a:pPr indent="-488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AutoNum type="arabicPeriod"/>
            </a:pPr>
            <a:r>
              <a:rPr b="1" lang="en-US" sz="4100">
                <a:solidFill>
                  <a:schemeClr val="dk1"/>
                </a:solidFill>
              </a:rPr>
              <a:t>Trona</a:t>
            </a:r>
            <a:endParaRPr b="1" sz="4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g3ad4d024b34_12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g3ad4d024b34_12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3ad4d024b34_12_12"/>
          <p:cNvSpPr txBox="1"/>
          <p:nvPr/>
        </p:nvSpPr>
        <p:spPr>
          <a:xfrm>
            <a:off x="884150" y="776500"/>
            <a:ext cx="148428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000">
                <a:solidFill>
                  <a:schemeClr val="dk1"/>
                </a:solidFill>
              </a:rPr>
              <a:t>ARQUITECTURA CONVERSACIONAL CON IA</a:t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g3ad4d024b34_12_12"/>
          <p:cNvSpPr txBox="1"/>
          <p:nvPr/>
        </p:nvSpPr>
        <p:spPr>
          <a:xfrm>
            <a:off x="1139225" y="2630575"/>
            <a:ext cx="9631500" cy="79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</a:rPr>
              <a:t>AGENTES (AI Agents)</a:t>
            </a:r>
            <a:endParaRPr b="1" sz="3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Contexto: sistemas proactivos, autónomos, resolutivos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“Los agentes son sistemas que </a:t>
            </a:r>
            <a:r>
              <a:rPr b="1" lang="en-US" sz="2400">
                <a:solidFill>
                  <a:schemeClr val="dk1"/>
                </a:solidFill>
              </a:rPr>
              <a:t>actúan por iniciativa propia</a:t>
            </a:r>
            <a:r>
              <a:rPr lang="en-US" sz="2400">
                <a:solidFill>
                  <a:schemeClr val="dk1"/>
                </a:solidFill>
              </a:rPr>
              <a:t>, no solo esperan instrucciones.”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“Un agente identifica un problema, </a:t>
            </a:r>
            <a:r>
              <a:rPr b="1" lang="en-US" sz="2400">
                <a:solidFill>
                  <a:schemeClr val="dk1"/>
                </a:solidFill>
              </a:rPr>
              <a:t>toma decisiones</a:t>
            </a:r>
            <a:r>
              <a:rPr lang="en-US" sz="2400">
                <a:solidFill>
                  <a:schemeClr val="dk1"/>
                </a:solidFill>
              </a:rPr>
              <a:t> y ejecuta acciones para resolverlo.”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“Los agentes poseen </a:t>
            </a:r>
            <a:r>
              <a:rPr b="1" lang="en-US" sz="2400">
                <a:solidFill>
                  <a:schemeClr val="dk1"/>
                </a:solidFill>
              </a:rPr>
              <a:t>memoria operativa</a:t>
            </a:r>
            <a:r>
              <a:rPr lang="en-US" sz="2400">
                <a:solidFill>
                  <a:schemeClr val="dk1"/>
                </a:solidFill>
              </a:rPr>
              <a:t>, lo que les permite aprender del entorno y optimizar sus acciones.”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“Son capaces de </a:t>
            </a:r>
            <a:r>
              <a:rPr b="1" lang="en-US" sz="2400">
                <a:solidFill>
                  <a:schemeClr val="dk1"/>
                </a:solidFill>
              </a:rPr>
              <a:t>planificar tareas</a:t>
            </a:r>
            <a:r>
              <a:rPr lang="en-US" sz="2400">
                <a:solidFill>
                  <a:schemeClr val="dk1"/>
                </a:solidFill>
              </a:rPr>
              <a:t>, dividirlas en pasos y completarlas sin supervisión constante del usuario.”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“Los agentes trabajan con </a:t>
            </a:r>
            <a:r>
              <a:rPr b="1" lang="en-US" sz="2400">
                <a:solidFill>
                  <a:schemeClr val="dk1"/>
                </a:solidFill>
              </a:rPr>
              <a:t>objetivos</a:t>
            </a:r>
            <a:r>
              <a:rPr lang="en-US" sz="2400">
                <a:solidFill>
                  <a:schemeClr val="dk1"/>
                </a:solidFill>
              </a:rPr>
              <a:t>, no con preguntas: reciben una meta y buscan la mejor ruta para alcanzarla.”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“Se integran con APIs, sistemas y workflows para </a:t>
            </a:r>
            <a:r>
              <a:rPr b="1" lang="en-US" sz="2400">
                <a:solidFill>
                  <a:schemeClr val="dk1"/>
                </a:solidFill>
              </a:rPr>
              <a:t>ejecutar procesos completos de extremo a extremo</a:t>
            </a:r>
            <a:r>
              <a:rPr lang="en-US" sz="2400">
                <a:solidFill>
                  <a:schemeClr val="dk1"/>
                </a:solidFill>
              </a:rPr>
              <a:t>.”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“Los agentes no solo responden: </a:t>
            </a:r>
            <a:r>
              <a:rPr b="1" lang="en-US" sz="2400">
                <a:solidFill>
                  <a:schemeClr val="dk1"/>
                </a:solidFill>
              </a:rPr>
              <a:t>monitorean, anticipan y corrigen errores</a:t>
            </a:r>
            <a:r>
              <a:rPr lang="en-US" sz="2400">
                <a:solidFill>
                  <a:schemeClr val="dk1"/>
                </a:solidFill>
              </a:rPr>
              <a:t> automáticamente.”</a:t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g3ad4d024b34_12_12"/>
          <p:cNvSpPr txBox="1"/>
          <p:nvPr/>
        </p:nvSpPr>
        <p:spPr>
          <a:xfrm>
            <a:off x="10895100" y="2630575"/>
            <a:ext cx="8368200" cy="7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400">
                <a:solidFill>
                  <a:schemeClr val="dk1"/>
                </a:solidFill>
              </a:rPr>
              <a:t>CHAT-ASISTENTES (AI Assistants o Chatbots)</a:t>
            </a:r>
            <a:endParaRPr b="1" sz="3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</a:rPr>
              <a:t>Contexto: herramientas reactivas, conversacionales, centradas en respuestas puntuales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“Los chat-asistentes responden </a:t>
            </a:r>
            <a:r>
              <a:rPr b="1" lang="en-US" sz="2200">
                <a:solidFill>
                  <a:schemeClr val="dk1"/>
                </a:solidFill>
              </a:rPr>
              <a:t>únicamente cuando el usuario los consulta</a:t>
            </a:r>
            <a:r>
              <a:rPr lang="en-US" sz="2200">
                <a:solidFill>
                  <a:schemeClr val="dk1"/>
                </a:solidFill>
              </a:rPr>
              <a:t>.”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“Son sistemas orientados a </a:t>
            </a:r>
            <a:r>
              <a:rPr b="1" lang="en-US" sz="2200">
                <a:solidFill>
                  <a:schemeClr val="dk1"/>
                </a:solidFill>
              </a:rPr>
              <a:t>entregar información puntual</a:t>
            </a:r>
            <a:r>
              <a:rPr lang="en-US" sz="2200">
                <a:solidFill>
                  <a:schemeClr val="dk1"/>
                </a:solidFill>
              </a:rPr>
              <a:t>, no a ejecutar acciones de manera autónoma.”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“Dependen completamente de la </a:t>
            </a:r>
            <a:r>
              <a:rPr b="1" lang="en-US" sz="2200">
                <a:solidFill>
                  <a:schemeClr val="dk1"/>
                </a:solidFill>
              </a:rPr>
              <a:t>instrucción directa del usuario</a:t>
            </a:r>
            <a:r>
              <a:rPr lang="en-US" sz="2200">
                <a:solidFill>
                  <a:schemeClr val="dk1"/>
                </a:solidFill>
              </a:rPr>
              <a:t> para actuar.”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“Su función principal es </a:t>
            </a:r>
            <a:r>
              <a:rPr b="1" lang="en-US" sz="2200">
                <a:solidFill>
                  <a:schemeClr val="dk1"/>
                </a:solidFill>
              </a:rPr>
              <a:t>resolver dudas</a:t>
            </a:r>
            <a:r>
              <a:rPr lang="en-US" sz="2200">
                <a:solidFill>
                  <a:schemeClr val="dk1"/>
                </a:solidFill>
              </a:rPr>
              <a:t>, no resolver problemas complejos.”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“Los chat-asistentes no planifican: </a:t>
            </a:r>
            <a:r>
              <a:rPr b="1" lang="en-US" sz="2200">
                <a:solidFill>
                  <a:schemeClr val="dk1"/>
                </a:solidFill>
              </a:rPr>
              <a:t>responden de forma reactiva</a:t>
            </a:r>
            <a:r>
              <a:rPr lang="en-US" sz="2200">
                <a:solidFill>
                  <a:schemeClr val="dk1"/>
                </a:solidFill>
              </a:rPr>
              <a:t> a lo que el usuario pide.”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“Funcionan como un </a:t>
            </a:r>
            <a:r>
              <a:rPr b="1" lang="en-US" sz="2200">
                <a:solidFill>
                  <a:schemeClr val="dk1"/>
                </a:solidFill>
              </a:rPr>
              <a:t>buscador conversacional</a:t>
            </a:r>
            <a:r>
              <a:rPr lang="en-US" sz="2200">
                <a:solidFill>
                  <a:schemeClr val="dk1"/>
                </a:solidFill>
              </a:rPr>
              <a:t>, pero no como un orquestador de procesos.”</a:t>
            </a:r>
            <a:endParaRPr sz="2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3ad4d024b34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3ad4d024b34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3ad4d024b34_0_10"/>
          <p:cNvSpPr txBox="1"/>
          <p:nvPr/>
        </p:nvSpPr>
        <p:spPr>
          <a:xfrm>
            <a:off x="884150" y="776500"/>
            <a:ext cx="154602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Metodología de Desarrollo de Software Asistido por LLM</a:t>
            </a:r>
            <a:endParaRPr b="1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Metodología de Desarrollo de Software Asistido por LLM&#10;&#10;1. Tasks (Gestión de Tareas y Requerimientos)&#10;En esta fase, el objetivo es reducir la ambigüedad antes de escribir una sola línea de código.&#10;&#10;Rol del LLM: Analista de Negocio / Asistente de Producto.&#10;Acciones Clave:&#10;Limpieza de Requerimientos: Pegar una descripción desordenada de una funcionalidad y pedir al LLM que la estructure en una Historia de Usuario con formato estándar (ej. &quot;Como usuario, quiero... para que...&quot;).&#10;Criterios de Aceptación: Generar criterios Gherkin (Given/When/Then) para asegurar que se cubren todos los casos de borde.&#10;Desglose: Pedir al modelo que divida una tarea grande en sub-tareas técnicas más pequeñas.&#10;2. Brainstorm (Ideación e Investigación)&#10;Antes de decidir cómo hacerlo, explora opciones. Los LLMs son excelentes para la divergencia.&#10;&#10;Rol del LLM: Arquitecto de Soluciones / Consultor Técnico.&#10;Acciones Clave:&#10;Análisis de Alternativas: Preguntar: &quot;¿Cuáles son 3 formas eficientes de manejar el estado global en esta aplicación React? Lista pros y contras&quot;.&#10;Selección de Tecnologías: Comparar librerías para una tarea específica (ej. &quot;¿Qué librería de gráficos es más ligera para móviles: Chart.js o Recharts?&quot;).&#10;Identificación de Riesgos: Preguntar qué problemas de seguridad o rendimiento podrían surgir con el enfoque propuesto.&#10;3. Plan (Diseño y Arquitectura)&#10;Definir la estructura. Aquí los LLMs brillan transformando texto en estructuras visuales o esquemáticas.&#10;&#10;Rol del LLM: Arquitecto de Software.&#10;Acciones Clave:&#10;Diagramas como Código: Pedir al LLM que genere código para Mermaid.js o PlantUML para visualizar flujos de datos o arquitectura de sistemas.&#10;Diseño de API: Generar especificaciones OpenAPI (Swagger) o esquemas GraphQL basados en los requisitos de datos.&#10;Esquemas de Base de Datos: Solicitar el DDL SQL o esquemas NoSQL optimizados para las consultas que se planean realizar.&#10;4. Implement (Codificación)&#10;La fase de construcción. Herramientas como GitHub Copilot, Cursor o Amazon Q se integran en el IDE.&#10;&#10;Rol del LLM: Pair Programmer (Programador de Pares).&#10;Acciones Clave:&#10;Generación de Boilerplate: Crear estructuras básicas de clases, controladores o componentes de UI repetitivos.&#10;Lógica Compleja: Escribir funciones específicas (ej. &quot;Escribe una función regex para validar emails corporativos&quot;).&#10;Transformación: Traducir código de un lenguaje a otro o refactorizar código &quot;sucio&quot; a código limpio siguiendo principios SOLID.&#10;Context Awareness (RAG): Usar herramientas que lean tus otros archivos para que el LLM sugiera código que respete el estilo y las variables de tu proyecto existente.&#10;5. Verify (Verificación y QA)&#10;Garantizar la calidad. El LLM es excelente encontrando patrones que el ojo humano pasa por alto.&#10;&#10;Rol del LLM: Ingeniero de QA / Auditor de Seguridad.&#10;Acciones Clave:&#10;Generación de Tests: Crear tests unitarios (Jest, PyTest, JUnit) automáticamente para el código recién escrito, enfocándose en casos extremos (edge cases).&#10;Análisis Estático: Pegar un bloque de código y preguntar: &quot;¿Ves alguna vulnerabilidad de seguridad o posible 'race condition' aquí?&quot;.&#10;Datos de Prueba: Generar scripts SQL o JSONs con datos falsos (mock data) realistas para probar la aplicación.&#10;6. Deploy (Despliegue e Infraestructura)&#10;Llevar el código a producción y gestionar la nube.&#10;&#10;Rol del LLM: Ingeniero DevOps.&#10;Acciones Clave:&#10;Infraestructura como Código (IaC): Generar plantillas de Terraform, CloudFormation o Dockerfiles basados en la arquitectura definida en la fase de &quot;Plan&quot;.&#10;Scripts de Automatización: Crear scripts de Bash o Python para pipelines de CI/CD (GitHub Actions, GitLab CI).&#10;Resolución de Errores de Despliegue: Pegar logs de error de la consola de la nube para obtener diagnósticos y soluciones rápidas.&#10;7. Document (Documentación)&#10;Cerrar el ciclo asegurando que el conocimiento perdura.&#10;&#10;Rol del LLM: Technical Writer (Redactor Técnico).&#10;Acciones Clave:&#10;Docstrings: Añadir comentarios explicativos automáticos a funciones y clases complejas.&#10;README.md: Generar la documentación del repositorio explicando cómo instalar, configurar y usar el proyecto.&#10;Release Notes: Resumir la lista de commits técnicos en notas de versión legibles para humanos o usuarios finales.&#10;Resumen del Flujo de Trabajo&#10;Pregunta (Prompting): Inicias cada fase consultando al modelo.&#10;Generación: El modelo produce un borrador (código, plan, texto).&#10;Validación Humana: Revisas que sea correcto, seguro y eficiente.&#10;Iteración: Refinas el resultado con nuevos prompts si es necesario.&#10;Integración: Incorporas el resultado al proyecto." id="84" name="Google Shape;84;g3ad4d024b34_0_10"/>
          <p:cNvPicPr preferRelativeResize="0"/>
          <p:nvPr/>
        </p:nvPicPr>
        <p:blipFill rotWithShape="1">
          <a:blip r:embed="rId5">
            <a:alphaModFix/>
          </a:blip>
          <a:srcRect b="0" l="0" r="0" t="13043"/>
          <a:stretch/>
        </p:blipFill>
        <p:spPr>
          <a:xfrm>
            <a:off x="547650" y="1863375"/>
            <a:ext cx="19008800" cy="92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3912aa4b82b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3912aa4b82b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946208" cy="186337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g3912aa4b82b_0_16"/>
          <p:cNvSpPr txBox="1"/>
          <p:nvPr/>
        </p:nvSpPr>
        <p:spPr>
          <a:xfrm>
            <a:off x="884150" y="776500"/>
            <a:ext cx="129639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CONTEXTO DEL PROYECTO - REQUERIMIENTOS</a:t>
            </a:r>
            <a:endParaRPr b="1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Ticketero Digital (Caso Práctico)&#10;&#10;1. El Concepto en una Frase&#10;Vamos a construir un Sistema de Gestión de Colas Inteligente que elimina la espera física en sucursales bancarias, enviando notificaciones por Telegram para avisar al cliente cuándo es su turno.&#10;&#10;2. El Problema vs. La Solución (El &quot;Por qué&quot;)&#10;Situación Actual (AS-IS) 😫 Situación Futura (TO-BE) 😎&#10;Ciega: El cliente no sabe cuánto falta. Transparente: El cliente sabe su posición y tiempo estimado.&#10;Cautiva: El cliente debe quedarse sentado en la sucursal. Libre: El cliente puede salir a tomar un café mientras espera.&#10;Reactiva: Debe estar atento a una pantalla o grito. Proactiva: Recibe un mensaje en su celular cuando le toca.&#10;Manual: El ejecutivo llama y gestiona a viva voz. Automática: El sistema asigna y notifica automáticamente.&#10;" id="92" name="Google Shape;92;g3912aa4b82b_0_16"/>
          <p:cNvPicPr preferRelativeResize="0"/>
          <p:nvPr/>
        </p:nvPicPr>
        <p:blipFill rotWithShape="1">
          <a:blip r:embed="rId5">
            <a:alphaModFix/>
          </a:blip>
          <a:srcRect b="4776" l="4429" r="2112" t="5601"/>
          <a:stretch/>
        </p:blipFill>
        <p:spPr>
          <a:xfrm>
            <a:off x="1415501" y="1863375"/>
            <a:ext cx="17273100" cy="92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g3aab5e26f3d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66375" y="132952"/>
            <a:ext cx="2290138" cy="5802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3aab5e26f3d_0_62"/>
          <p:cNvSpPr txBox="1"/>
          <p:nvPr/>
        </p:nvSpPr>
        <p:spPr>
          <a:xfrm>
            <a:off x="795524" y="865125"/>
            <a:ext cx="144114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Flujo Principal del Usuario</a:t>
            </a:r>
            <a:endParaRPr b="1"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Flujo Principal del Usuario (User Journey)&#10;Para explicar cómo funciona el sistema, usaremos el &quot;Camino Feliz&quot;:&#10;&#10;Llegada: El cliente ingresa su RUT y tipo de atención (ej. Caja) en un terminal.&#10;Ticket Digital: El sistema genera un ticket (ej. P012) y calcula: &quot;Eres el #5, faltan 25 min&quot;.&#10;Libertad: El cliente recibe el Mensaje 1 (Telegram) con estos datos y sale de la sucursal.&#10;Pre-Aviso: Cuando faltan 3 personas, el sistema envía el Mensaje 2: &quot;Vuelve, ya casi te toca&quot;.&#10;Llamado: El sistema asigna un ejecutivo y envía el Mensaje 3: &quot;¡Tu turno! Módulo 5 con María&quot;.&#10;Atención: El cliente llega al módulo y es atendido." id="99" name="Google Shape;99;g3aab5e26f3d_0_62"/>
          <p:cNvPicPr preferRelativeResize="0"/>
          <p:nvPr/>
        </p:nvPicPr>
        <p:blipFill rotWithShape="1">
          <a:blip r:embed="rId4">
            <a:alphaModFix/>
          </a:blip>
          <a:srcRect b="2815" l="2160" r="2246" t="21092"/>
          <a:stretch/>
        </p:blipFill>
        <p:spPr>
          <a:xfrm>
            <a:off x="406300" y="2030250"/>
            <a:ext cx="19291500" cy="854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d4d024b34_9_4"/>
          <p:cNvSpPr txBox="1"/>
          <p:nvPr/>
        </p:nvSpPr>
        <p:spPr>
          <a:xfrm>
            <a:off x="884150" y="776500"/>
            <a:ext cx="102879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CONOCER ECOSISTEMA DE TRABAJO</a:t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uedes dar euna visual para que no se vea tan plano. la idea es explicar en caso practico en Visual Studio Code la extensión de Amazon q" id="105" name="Google Shape;105;g3ad4d024b34_9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44" y="2175669"/>
            <a:ext cx="9146225" cy="724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azon Q en VS Code - Guía de Funcionalidades Clave&#10;🎯 Funcionalidades Core&#10;1. Chat Asistido&#10;&#10;Preguntas técnicas: Consultas sobre código, arquitectura, patrones&#10;Debugging: Explicación de errores y soluciones&#10;Refactoring: Mejoras de código con justificación&#10;Context-aware: Entiende tu proyecto actual&#10;&#10;2. Generación de Código&#10;Inline suggestions (Copilot-style):&#10;&#10;Autocompletado inteligente mientras escribes&#10;Generación de métodos completos&#10;Implementación de interfaces&#10;&#10;Desde Chat:&#10;&quot;Crea un TicketService siguiendo CODING-STANDARDS.md&quot;&#10;&quot;Implementa validación para nationalId según patrón chileno&quot;&#10;3. Análisis de Proyecto&#10;Comprensión contextual:&#10;&#10;Lee automáticamente archivos del workspace&#10;Entiende arquitectura existente&#10;Referencia documentación (tus .md)&#10;&#10;Comando útil en chat:&#10;@workspace &quot;Explica la arquitectura de este proyecto&quot;&#10;@workspace &quot;¿Dónde debo agregar validación de RUT?&quot;&#10;4. Refactoring Asistido&#10;Casos de uso:&#10;&#10;Simplificar código complejo&#10;Aplicar patrones de diseño&#10;Migrar de versión (ej: Java 17 → 21)&#10;Eliminar code smells&#10;&#10;Ejemplo:&#10;&quot;Refactoriza este método para seguir Single Responsibility&quot;&#10;&quot;Simplifica estas validaciones usando Java 21 features&quot;&#10;5. Testing&#10;Generación de tests:&#10;&#10;Unit tests con JUnit 5&#10;Mocking con Mockito&#10;Test cases basados en tu código&#10;&#10;Comando:&#10;&quot;Genera tests unitarios para TicketService.crearTicket()&quot;&#10;&quot;Crea test para el caso de NationalId inválido&quot;&#10;6. Documentación&#10;Generación automática:&#10;&#10;Javadoc para métodos&#10;README sections&#10;Comentarios inline&#10;&#10;Ejemplo:&#10;&quot;Documenta este método siguiendo estándares Java&quot;&#10;&quot;Crea Javadoc para esta clase&quot;&#10;7. Resolución de Errores&#10;Desde el IDE:&#10;&#10;Click derecho en error → &quot;Ask Amazon Q&quot;&#10;Explicación del error&#10;Sugerencias de fix&#10;Código corregido&#10;&#10;8. Comandos Slash en Chat&#10;ComandoUso/devGenerar feature completa multi-archivo/testCrear tests para código seleccionado/fixCorregir código con errores/docGenerar documentación/explainExplicar código seleccionado/transformRefactorizar/modernizar código" id="106" name="Google Shape;106;g3ad4d024b34_9_4"/>
          <p:cNvPicPr preferRelativeResize="0"/>
          <p:nvPr/>
        </p:nvPicPr>
        <p:blipFill rotWithShape="1">
          <a:blip r:embed="rId4">
            <a:alphaModFix/>
          </a:blip>
          <a:srcRect b="2245" l="0" r="0" t="14883"/>
          <a:stretch/>
        </p:blipFill>
        <p:spPr>
          <a:xfrm>
            <a:off x="9473286" y="1662188"/>
            <a:ext cx="10570915" cy="87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3ad4d024b34_9_4"/>
          <p:cNvSpPr txBox="1"/>
          <p:nvPr/>
        </p:nvSpPr>
        <p:spPr>
          <a:xfrm>
            <a:off x="3820600" y="9806050"/>
            <a:ext cx="19719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MCP?</a:t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d4d024b34_9_20"/>
          <p:cNvSpPr txBox="1"/>
          <p:nvPr/>
        </p:nvSpPr>
        <p:spPr>
          <a:xfrm>
            <a:off x="884150" y="776500"/>
            <a:ext cx="129639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Montserrat"/>
                <a:ea typeface="Montserrat"/>
                <a:cs typeface="Montserrat"/>
                <a:sym typeface="Montserrat"/>
              </a:rPr>
              <a:t>RULES EN AMAZON Q:</a:t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" name="Google Shape;113;g3ad4d024b34_9_20"/>
          <p:cNvPicPr preferRelativeResize="0"/>
          <p:nvPr/>
        </p:nvPicPr>
        <p:blipFill rotWithShape="1">
          <a:blip r:embed="rId3">
            <a:alphaModFix/>
          </a:blip>
          <a:srcRect b="144" l="0" r="0" t="9545"/>
          <a:stretch/>
        </p:blipFill>
        <p:spPr>
          <a:xfrm>
            <a:off x="716050" y="1675300"/>
            <a:ext cx="18672000" cy="94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2025-11-25T14:03:09Z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2025-11-25T00:00:00Z</vt:filetime>
  </property>
  <property fmtid="{D5CDD505-2E9C-101B-9397-08002B2CF9AE}" pid="3" name="Creator">
    <vt:lpwstr>www.smallpdf.com</vt:lpwstr>
  </property>
  <property fmtid="{D5CDD505-2E9C-101B-9397-08002B2CF9AE}" pid="4" name="LastSaved">
    <vt:filetime>2025-11-25T00:00:00Z</vt:filetime>
  </property>
  <property fmtid="{D5CDD505-2E9C-101B-9397-08002B2CF9AE}" pid="5" name="Producer">
    <vt:lpwstr>3-Heights(TM) PDF Security Shell 4.8.25.2 (http://www.pdf-tools.com)</vt:lpwstr>
  </property>
</Properties>
</file>